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5" r:id="rId3"/>
    <p:sldId id="258" r:id="rId4"/>
    <p:sldId id="284" r:id="rId5"/>
    <p:sldId id="283" r:id="rId6"/>
    <p:sldId id="27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AB8CBE-E5F6-4460-9DF7-53A7083B0DF7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8C676C-9F47-4053-BC56-28F845A34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165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fld id="{AFEDFDA2-01C6-49B9-B838-C94C1F159E2E}" type="slidenum">
              <a:rPr lang="en-US" altLang="en-US" smtClean="0">
                <a:solidFill>
                  <a:prstClr val="black"/>
                </a:solidFill>
              </a:rPr>
              <a:pPr eaLnBrk="1" hangingPunct="1"/>
              <a:t>2</a:t>
            </a:fld>
            <a:endParaRPr lang="en-US" altLang="en-US" smtClean="0">
              <a:solidFill>
                <a:prstClr val="black"/>
              </a:solidFill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C676C-9F47-4053-BC56-28F845A342D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456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185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69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998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95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099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959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691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33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52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861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487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CB47-B4AF-4797-86D2-A22FF08E406D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9408D-7FB6-40FD-B063-E95C614D8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128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9375"/>
            <a:ext cx="8229600" cy="987425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__________   	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3600" dirty="0" smtClean="0">
                <a:solidFill>
                  <a:schemeClr val="folHlink"/>
                </a:solidFill>
              </a:rPr>
              <a:t/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19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octu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2017</a:t>
            </a:r>
            <a:endParaRPr lang="en-US" altLang="en-US" sz="3600" dirty="0" smtClean="0">
              <a:solidFill>
                <a:schemeClr val="folHlink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991600" cy="5562600"/>
          </a:xfrm>
        </p:spPr>
        <p:txBody>
          <a:bodyPr>
            <a:normAutofit lnSpcReduction="10000"/>
          </a:bodyPr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Propósito # 17: </a:t>
            </a:r>
            <a:r>
              <a:rPr lang="es-ES_tradnl" altLang="en-US" sz="2800" dirty="0" smtClean="0"/>
              <a:t>¿Entiendes los verbos de cambio radical?</a:t>
            </a:r>
          </a:p>
          <a:p>
            <a:pPr marL="533400" indent="-533400"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Actividad Inicial: </a:t>
            </a:r>
          </a:p>
          <a:p>
            <a:pPr marL="533400" indent="-533400">
              <a:buNone/>
            </a:pPr>
            <a:r>
              <a:rPr lang="en-US" altLang="en-US" sz="2800" i="1" dirty="0" smtClean="0">
                <a:solidFill>
                  <a:srgbClr val="00B050"/>
                </a:solidFill>
              </a:rPr>
              <a:t>L.O</a:t>
            </a:r>
            <a:r>
              <a:rPr lang="en-US" altLang="en-US" sz="2800" i="1" dirty="0">
                <a:solidFill>
                  <a:srgbClr val="00B050"/>
                </a:solidFill>
              </a:rPr>
              <a:t>: To practice and use ‘stem changing’ verbs with sports vocabulary.</a:t>
            </a:r>
          </a:p>
          <a:p>
            <a:pPr marL="533400" indent="-533400" eaLnBrk="1" hangingPunct="1"/>
            <a:r>
              <a:rPr lang="es-ES_tradnl" altLang="en-US" sz="2800" dirty="0" err="1" smtClean="0"/>
              <a:t>Form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sentences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according</a:t>
            </a:r>
            <a:r>
              <a:rPr lang="es-ES_tradnl" altLang="en-US" sz="2800" dirty="0" smtClean="0"/>
              <a:t> to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model</a:t>
            </a:r>
            <a:r>
              <a:rPr lang="es-ES_tradnl" altLang="en-US" sz="2800" dirty="0" smtClean="0"/>
              <a:t>.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es-ES_tradnl" altLang="en-US" sz="2400" dirty="0" smtClean="0"/>
              <a:t>	</a:t>
            </a:r>
            <a:r>
              <a:rPr lang="es-ES_tradnl" altLang="en-US" sz="2400" dirty="0" smtClean="0">
                <a:solidFill>
                  <a:schemeClr val="hlink"/>
                </a:solidFill>
              </a:rPr>
              <a:t>	</a:t>
            </a:r>
            <a:r>
              <a:rPr lang="es-ES_tradnl" altLang="en-US" sz="2400" b="1" dirty="0" smtClean="0">
                <a:solidFill>
                  <a:schemeClr val="hlink"/>
                </a:solidFill>
              </a:rPr>
              <a:t>el segundo tiempo/empezar. </a:t>
            </a:r>
            <a:r>
              <a:rPr lang="es-ES_tradnl" altLang="en-US" sz="2400" b="1" dirty="0" smtClean="0">
                <a:solidFill>
                  <a:schemeClr val="hlink"/>
                </a:solidFill>
                <a:sym typeface="Wingdings" pitchFamily="2" charset="2"/>
              </a:rPr>
              <a:t>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es-ES_tradnl" altLang="en-US" sz="2400" b="1" dirty="0" smtClean="0"/>
              <a:t>			</a:t>
            </a:r>
            <a:r>
              <a:rPr lang="es-ES_tradnl" altLang="en-US" sz="2400" b="1" dirty="0" smtClean="0">
                <a:solidFill>
                  <a:schemeClr val="accent1"/>
                </a:solidFill>
              </a:rPr>
              <a:t>el segundo tiempo emp</a:t>
            </a:r>
            <a:r>
              <a:rPr lang="es-ES_tradnl" altLang="en-US" sz="2400" b="1" u="sng" dirty="0" smtClean="0">
                <a:solidFill>
                  <a:schemeClr val="accent1"/>
                </a:solidFill>
              </a:rPr>
              <a:t>ie</a:t>
            </a:r>
            <a:r>
              <a:rPr lang="es-ES_tradnl" altLang="en-US" sz="2400" b="1" dirty="0" smtClean="0">
                <a:solidFill>
                  <a:schemeClr val="accent1"/>
                </a:solidFill>
              </a:rPr>
              <a:t>za.</a:t>
            </a:r>
            <a:endParaRPr lang="es-ES_tradnl" altLang="en-US" sz="2400" b="1" dirty="0" smtClean="0"/>
          </a:p>
          <a:p>
            <a:pPr marL="914400" lvl="1" indent="-457200" eaLnBrk="1" hangingPunct="1">
              <a:buFont typeface="Wingdings" pitchFamily="2" charset="2"/>
              <a:buAutoNum type="arabicPeriod"/>
            </a:pPr>
            <a:r>
              <a:rPr lang="es-ES_tradnl" altLang="en-US" dirty="0" smtClean="0"/>
              <a:t>los trabajadores/empezar a las 7 de la mañana. </a:t>
            </a:r>
          </a:p>
          <a:p>
            <a:pPr marL="914400" lvl="1" indent="-457200" eaLnBrk="1" hangingPunct="1">
              <a:buFont typeface="Wingdings" pitchFamily="2" charset="2"/>
              <a:buAutoNum type="arabicPeriod"/>
            </a:pPr>
            <a:r>
              <a:rPr lang="es-ES_tradnl" altLang="en-US" dirty="0" smtClean="0"/>
              <a:t>El profesor/querer enseñar.</a:t>
            </a:r>
          </a:p>
          <a:p>
            <a:pPr marL="914400" lvl="1" indent="-457200" eaLnBrk="1" hangingPunct="1">
              <a:buFont typeface="Wingdings" pitchFamily="2" charset="2"/>
              <a:buAutoNum type="arabicPeriod"/>
            </a:pPr>
            <a:r>
              <a:rPr lang="es-ES_tradnl" altLang="en-US" dirty="0" smtClean="0"/>
              <a:t>ellos/preferir estudiar mucho para los exámenes</a:t>
            </a:r>
          </a:p>
          <a:p>
            <a:pPr marL="914400" lvl="1" indent="-457200" eaLnBrk="1" hangingPunct="1">
              <a:buFont typeface="Wingdings" pitchFamily="2" charset="2"/>
              <a:buAutoNum type="arabicPeriod"/>
            </a:pPr>
            <a:r>
              <a:rPr lang="es-ES_tradnl" altLang="en-US" dirty="0" smtClean="0"/>
              <a:t>Sandra/querer sacar un cien</a:t>
            </a:r>
          </a:p>
          <a:p>
            <a:pPr marL="914400" lvl="1" indent="-457200" eaLnBrk="1" hangingPunct="1">
              <a:buFont typeface="Wingdings" pitchFamily="2" charset="2"/>
              <a:buAutoNum type="arabicPeriod"/>
            </a:pPr>
            <a:r>
              <a:rPr lang="es-ES_tradnl" altLang="en-US" dirty="0" smtClean="0"/>
              <a:t>el equipo de futbol/no perder los juegos</a:t>
            </a:r>
          </a:p>
        </p:txBody>
      </p:sp>
    </p:spTree>
    <p:extLst>
      <p:ext uri="{BB962C8B-B14F-4D97-AF65-F5344CB8AC3E}">
        <p14:creationId xmlns:p14="http://schemas.microsoft.com/office/powerpoint/2010/main" val="169780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229600" cy="1550988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rgbClr val="008000"/>
                </a:solidFill>
              </a:rPr>
              <a:t>The u→ue and o→ue verbs work the same way.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876800"/>
          </a:xfrm>
        </p:spPr>
        <p:txBody>
          <a:bodyPr/>
          <a:lstStyle/>
          <a:p>
            <a:pPr eaLnBrk="1" hangingPunct="1"/>
            <a:r>
              <a:rPr lang="en-US" altLang="en-US" smtClean="0"/>
              <a:t>Poder</a:t>
            </a:r>
          </a:p>
          <a:p>
            <a:pPr eaLnBrk="1" hangingPunct="1"/>
            <a:r>
              <a:rPr lang="en-US" altLang="en-US" smtClean="0"/>
              <a:t>Jugar</a:t>
            </a:r>
          </a:p>
          <a:p>
            <a:pPr eaLnBrk="1" hangingPunct="1"/>
            <a:r>
              <a:rPr lang="en-US" altLang="en-US" smtClean="0"/>
              <a:t>Dormir</a:t>
            </a:r>
          </a:p>
          <a:p>
            <a:pPr eaLnBrk="1" hangingPunct="1"/>
            <a:r>
              <a:rPr lang="en-US" altLang="en-US" smtClean="0"/>
              <a:t>Soñar</a:t>
            </a:r>
          </a:p>
          <a:p>
            <a:pPr eaLnBrk="1" hangingPunct="1"/>
            <a:r>
              <a:rPr lang="en-US" altLang="en-US" smtClean="0"/>
              <a:t>Volver</a:t>
            </a:r>
          </a:p>
          <a:p>
            <a:pPr eaLnBrk="1" hangingPunct="1"/>
            <a:r>
              <a:rPr lang="en-US" altLang="en-US" smtClean="0"/>
              <a:t>Devolver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743200" y="1600200"/>
            <a:ext cx="5943600" cy="4530725"/>
          </a:xfrm>
        </p:spPr>
        <p:txBody>
          <a:bodyPr/>
          <a:lstStyle/>
          <a:p>
            <a:pPr eaLnBrk="1" hangingPunct="1"/>
            <a:r>
              <a:rPr lang="en-US" altLang="en-US" smtClean="0"/>
              <a:t>to be able to (can)</a:t>
            </a:r>
          </a:p>
          <a:p>
            <a:pPr eaLnBrk="1" hangingPunct="1"/>
            <a:r>
              <a:rPr lang="en-US" altLang="en-US" smtClean="0"/>
              <a:t>to play</a:t>
            </a:r>
          </a:p>
          <a:p>
            <a:pPr eaLnBrk="1" hangingPunct="1"/>
            <a:r>
              <a:rPr lang="en-US" altLang="en-US" smtClean="0"/>
              <a:t>to sleep</a:t>
            </a:r>
          </a:p>
          <a:p>
            <a:pPr eaLnBrk="1" hangingPunct="1"/>
            <a:r>
              <a:rPr lang="en-US" altLang="en-US" smtClean="0"/>
              <a:t>to dream</a:t>
            </a:r>
          </a:p>
          <a:p>
            <a:pPr eaLnBrk="1" hangingPunct="1"/>
            <a:r>
              <a:rPr lang="en-US" altLang="en-US" smtClean="0"/>
              <a:t>to return (to a place)</a:t>
            </a:r>
          </a:p>
          <a:p>
            <a:pPr eaLnBrk="1" hangingPunct="1"/>
            <a:r>
              <a:rPr lang="en-US" altLang="en-US" smtClean="0"/>
              <a:t>to return (a thing)</a:t>
            </a:r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228600" y="5032375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>
                <a:solidFill>
                  <a:srgbClr val="008000"/>
                </a:solidFill>
                <a:latin typeface="Garamond" pitchFamily="18" charset="0"/>
              </a:rPr>
              <a:t>First, find the “o” or “u” in the stem that is going to change:</a:t>
            </a:r>
          </a:p>
        </p:txBody>
      </p:sp>
      <p:sp>
        <p:nvSpPr>
          <p:cNvPr id="62470" name="Oval 6"/>
          <p:cNvSpPr>
            <a:spLocks noChangeArrowheads="1"/>
          </p:cNvSpPr>
          <p:nvPr/>
        </p:nvSpPr>
        <p:spPr bwMode="auto">
          <a:xfrm>
            <a:off x="990600" y="1600200"/>
            <a:ext cx="304800" cy="5334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2471" name="Oval 7"/>
          <p:cNvSpPr>
            <a:spLocks noChangeArrowheads="1"/>
          </p:cNvSpPr>
          <p:nvPr/>
        </p:nvSpPr>
        <p:spPr bwMode="auto">
          <a:xfrm>
            <a:off x="990600" y="2133600"/>
            <a:ext cx="228600" cy="5334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2472" name="Oval 8"/>
          <p:cNvSpPr>
            <a:spLocks noChangeArrowheads="1"/>
          </p:cNvSpPr>
          <p:nvPr/>
        </p:nvSpPr>
        <p:spPr bwMode="auto">
          <a:xfrm>
            <a:off x="1143000" y="2667000"/>
            <a:ext cx="228600" cy="5334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2473" name="Oval 9"/>
          <p:cNvSpPr>
            <a:spLocks noChangeArrowheads="1"/>
          </p:cNvSpPr>
          <p:nvPr/>
        </p:nvSpPr>
        <p:spPr bwMode="auto">
          <a:xfrm>
            <a:off x="990600" y="3124200"/>
            <a:ext cx="304800" cy="5334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2474" name="Oval 10"/>
          <p:cNvSpPr>
            <a:spLocks noChangeArrowheads="1"/>
          </p:cNvSpPr>
          <p:nvPr/>
        </p:nvSpPr>
        <p:spPr bwMode="auto">
          <a:xfrm>
            <a:off x="1066800" y="3657600"/>
            <a:ext cx="304800" cy="5334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2475" name="Oval 11"/>
          <p:cNvSpPr>
            <a:spLocks noChangeArrowheads="1"/>
          </p:cNvSpPr>
          <p:nvPr/>
        </p:nvSpPr>
        <p:spPr bwMode="auto">
          <a:xfrm>
            <a:off x="1371600" y="4191000"/>
            <a:ext cx="304800" cy="5334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62476" name="Picture 12" descr="MC900440408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25780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159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163"/>
            <a:ext cx="8229600" cy="7318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4000" b="1" dirty="0" err="1" smtClean="0">
                <a:solidFill>
                  <a:srgbClr val="FF0000"/>
                </a:solidFill>
              </a:rPr>
              <a:t>Conjugacion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de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verbos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de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cambio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radical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108075"/>
            <a:ext cx="74676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dirty="0" smtClean="0"/>
              <a:t>	COMENZAR      DEMOSTRAR	   SENTIR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400" i="1" dirty="0" smtClean="0"/>
              <a:t>        (to begin)		(to demonstrate)	    (to feel)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  <p:sp>
        <p:nvSpPr>
          <p:cNvPr id="52228" name="Line 4"/>
          <p:cNvSpPr>
            <a:spLocks noChangeShapeType="1"/>
          </p:cNvSpPr>
          <p:nvPr/>
        </p:nvSpPr>
        <p:spPr bwMode="auto">
          <a:xfrm>
            <a:off x="4343400" y="1219200"/>
            <a:ext cx="0" cy="518160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2229" name="Line 5"/>
          <p:cNvSpPr>
            <a:spLocks noChangeShapeType="1"/>
          </p:cNvSpPr>
          <p:nvPr/>
        </p:nvSpPr>
        <p:spPr bwMode="auto">
          <a:xfrm>
            <a:off x="7162800" y="1219200"/>
            <a:ext cx="0" cy="518160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76200" y="2133600"/>
            <a:ext cx="7467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dirty="0" err="1" smtClean="0"/>
              <a:t>Yo</a:t>
            </a:r>
            <a:endParaRPr lang="en-US" altLang="en-US" dirty="0" smtClean="0"/>
          </a:p>
          <a:p>
            <a:pPr>
              <a:buFont typeface="Wingdings" pitchFamily="2" charset="2"/>
              <a:buNone/>
            </a:pPr>
            <a:r>
              <a:rPr lang="en-US" altLang="en-US" dirty="0" err="1" smtClean="0"/>
              <a:t>Tú</a:t>
            </a:r>
            <a:endParaRPr lang="en-US" altLang="en-US" dirty="0" smtClean="0"/>
          </a:p>
          <a:p>
            <a:pPr>
              <a:buFont typeface="Wingdings" pitchFamily="2" charset="2"/>
              <a:buNone/>
            </a:pPr>
            <a:r>
              <a:rPr lang="en-US" altLang="en-US" dirty="0" err="1" smtClean="0"/>
              <a:t>Él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ella</a:t>
            </a:r>
            <a:r>
              <a:rPr lang="en-US" altLang="en-US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en-US" altLang="en-US" dirty="0" err="1" smtClean="0"/>
              <a:t>Ud</a:t>
            </a:r>
            <a:r>
              <a:rPr lang="en-US" altLang="en-US" dirty="0" smtClean="0"/>
              <a:t>.</a:t>
            </a:r>
          </a:p>
          <a:p>
            <a:pPr>
              <a:buFont typeface="Wingdings" pitchFamily="2" charset="2"/>
              <a:buNone/>
            </a:pPr>
            <a:r>
              <a:rPr lang="en-US" altLang="en-US" dirty="0" err="1" smtClean="0"/>
              <a:t>Nosotros</a:t>
            </a:r>
            <a:endParaRPr lang="en-US" altLang="en-US" dirty="0" smtClean="0"/>
          </a:p>
          <a:p>
            <a:pPr>
              <a:buFont typeface="Wingdings" pitchFamily="2" charset="2"/>
              <a:buNone/>
            </a:pPr>
            <a:r>
              <a:rPr lang="en-US" altLang="en-US" dirty="0" err="1" smtClean="0"/>
              <a:t>Ellos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Ellas</a:t>
            </a:r>
            <a:endParaRPr lang="en-US" altLang="en-US" dirty="0" smtClean="0"/>
          </a:p>
          <a:p>
            <a:pPr>
              <a:buFont typeface="Wingdings" pitchFamily="2" charset="2"/>
              <a:buNone/>
            </a:pPr>
            <a:r>
              <a:rPr lang="en-US" altLang="en-US" dirty="0" err="1" smtClean="0"/>
              <a:t>Uds</a:t>
            </a:r>
            <a:r>
              <a:rPr lang="en-US" altLang="en-US" dirty="0" smtClean="0"/>
              <a:t>.</a:t>
            </a:r>
            <a:endParaRPr lang="en-US" alt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76200" y="2133600"/>
            <a:ext cx="9067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1828800" y="1219200"/>
            <a:ext cx="0" cy="518160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76200" y="2667000"/>
            <a:ext cx="9067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6200" y="3276600"/>
            <a:ext cx="9067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6200" y="4495800"/>
            <a:ext cx="9067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6200" y="5029200"/>
            <a:ext cx="9067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87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228600"/>
            <a:ext cx="8686800" cy="6400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smtClean="0">
                <a:solidFill>
                  <a:srgbClr val="0070C0"/>
                </a:solidFill>
              </a:rPr>
              <a:t>I-</a:t>
            </a:r>
            <a:r>
              <a:rPr lang="en-US" sz="3600" smtClean="0"/>
              <a:t>Form sentences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smtClean="0"/>
              <a:t>Yo/querer/comer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smtClean="0"/>
              <a:t>¿pensar/tú/ir/café?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smtClean="0"/>
              <a:t>Nosotros/querer/comer/también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smtClean="0"/>
              <a:t>Nosotros/preferir/comer/también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smtClean="0"/>
              <a:t>¿a qué hora/empezar/ellos/ servir/ restaurante?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smtClean="0"/>
              <a:t>Tú/pensar/comer/tarde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smtClean="0"/>
              <a:t>Nosotros/querer/comer/temprano.</a:t>
            </a:r>
            <a:endParaRPr lang="es-ES_tradnl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762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smtClean="0">
                <a:solidFill>
                  <a:srgbClr val="FF0000"/>
                </a:solidFill>
              </a:rPr>
              <a:t>Practica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529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72" y="1219200"/>
            <a:ext cx="8977928" cy="5943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10000"/>
              </a:lnSpc>
            </a:pP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following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paragraph</a:t>
            </a:r>
            <a:r>
              <a:rPr lang="es-ES_tradnl" altLang="en-US" sz="2800" dirty="0" smtClean="0"/>
              <a:t> has </a:t>
            </a:r>
            <a:r>
              <a:rPr lang="es-ES_tradnl" altLang="en-US" sz="2800" dirty="0" err="1" smtClean="0"/>
              <a:t>many</a:t>
            </a:r>
            <a:r>
              <a:rPr lang="es-ES_tradnl" altLang="en-US" sz="2800" dirty="0" smtClean="0"/>
              <a:t> “</a:t>
            </a:r>
            <a:r>
              <a:rPr lang="es-ES_tradnl" altLang="en-US" sz="2800" dirty="0" err="1" smtClean="0"/>
              <a:t>stem-changing</a:t>
            </a:r>
            <a:r>
              <a:rPr lang="es-ES_tradnl" altLang="en-US" sz="2800" dirty="0" smtClean="0"/>
              <a:t>” </a:t>
            </a:r>
            <a:r>
              <a:rPr lang="es-ES_tradnl" altLang="en-US" sz="2800" dirty="0" err="1" smtClean="0"/>
              <a:t>verb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mistakes</a:t>
            </a:r>
            <a:r>
              <a:rPr lang="es-ES_tradnl" altLang="en-US" sz="2800" dirty="0" smtClean="0"/>
              <a:t>.  </a:t>
            </a:r>
            <a:r>
              <a:rPr lang="es-ES_tradnl" altLang="en-US" sz="2800" dirty="0" err="1" smtClean="0"/>
              <a:t>Find</a:t>
            </a:r>
            <a:r>
              <a:rPr lang="es-ES_tradnl" altLang="en-US" sz="2800" dirty="0" smtClean="0"/>
              <a:t> and </a:t>
            </a:r>
            <a:r>
              <a:rPr lang="es-ES_tradnl" altLang="en-US" sz="2800" dirty="0" err="1" smtClean="0"/>
              <a:t>fix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incorrect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conjugations</a:t>
            </a:r>
            <a:r>
              <a:rPr lang="es-ES_tradnl" altLang="en-US" sz="2800" dirty="0"/>
              <a:t>.</a:t>
            </a:r>
            <a:endParaRPr lang="es-ES_tradnl" altLang="en-US" sz="2800" dirty="0" smtClean="0"/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s-ES_tradnl" altLang="en-US" i="1" dirty="0" smtClean="0"/>
              <a:t>	Mi amiga, Silvia, no </a:t>
            </a:r>
            <a:r>
              <a:rPr lang="es-ES_tradnl" altLang="en-US" i="1" dirty="0" err="1" smtClean="0"/>
              <a:t>dorme</a:t>
            </a:r>
            <a:r>
              <a:rPr lang="es-ES_tradnl" altLang="en-US" i="1" dirty="0" smtClean="0"/>
              <a:t> muchas horas. Ella no </a:t>
            </a:r>
            <a:r>
              <a:rPr lang="es-ES_tradnl" altLang="en-US" i="1" dirty="0" err="1" smtClean="0"/>
              <a:t>volve</a:t>
            </a:r>
            <a:r>
              <a:rPr lang="es-ES_tradnl" altLang="en-US" i="1" dirty="0" smtClean="0"/>
              <a:t>  a su casa hasta la una de la mañana. Ella y yo </a:t>
            </a:r>
            <a:r>
              <a:rPr lang="es-ES_tradnl" altLang="en-US" i="1" dirty="0" err="1" smtClean="0"/>
              <a:t>prefieremos</a:t>
            </a:r>
            <a:r>
              <a:rPr lang="es-ES_tradnl" altLang="en-US" i="1" dirty="0" smtClean="0"/>
              <a:t> bailar en las discotecas con chicos guapos. Silvia baila como Shakira. Ella no </a:t>
            </a:r>
            <a:r>
              <a:rPr lang="es-ES_tradnl" altLang="en-US" i="1" dirty="0" err="1" smtClean="0"/>
              <a:t>quere</a:t>
            </a:r>
            <a:r>
              <a:rPr lang="es-ES_tradnl" altLang="en-US" i="1" dirty="0" smtClean="0"/>
              <a:t> hablar con mamá y papá. </a:t>
            </a:r>
            <a:r>
              <a:rPr lang="es-ES_tradnl" altLang="en-US" i="1" dirty="0" err="1" smtClean="0"/>
              <a:t>Pensa</a:t>
            </a:r>
            <a:r>
              <a:rPr lang="es-ES_tradnl" altLang="en-US" i="1" dirty="0" smtClean="0"/>
              <a:t> que ellos no comprenden la situación. ¡Silvia es normal!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229600" cy="731837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4000" b="1" dirty="0" smtClean="0">
                <a:solidFill>
                  <a:srgbClr val="FF0000"/>
                </a:solidFill>
              </a:rPr>
              <a:t>PRACTICA EN GRUPO</a:t>
            </a:r>
          </a:p>
        </p:txBody>
      </p:sp>
    </p:spTree>
    <p:extLst>
      <p:ext uri="{BB962C8B-B14F-4D97-AF65-F5344CB8AC3E}">
        <p14:creationId xmlns:p14="http://schemas.microsoft.com/office/powerpoint/2010/main" val="186231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17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REPASO PARA LA PRUEBA C</a:t>
            </a:r>
            <a:endParaRPr lang="en-US" dirty="0" smtClean="0"/>
          </a:p>
          <a:p>
            <a:r>
              <a:rPr lang="en-US" dirty="0" smtClean="0"/>
              <a:t>STUDY </a:t>
            </a:r>
            <a:r>
              <a:rPr lang="en-US" dirty="0" smtClean="0"/>
              <a:t>for QUIZ C </a:t>
            </a:r>
            <a:r>
              <a:rPr lang="en-US" dirty="0" smtClean="0"/>
              <a:t>TOMORROW!!</a:t>
            </a:r>
            <a:endParaRPr lang="en-US" dirty="0" smtClean="0"/>
          </a:p>
          <a:p>
            <a:pPr lvl="1"/>
            <a:r>
              <a:rPr lang="en-US" dirty="0" smtClean="0"/>
              <a:t>“Boot” verbs</a:t>
            </a:r>
          </a:p>
          <a:p>
            <a:pPr lvl="1"/>
            <a:r>
              <a:rPr lang="en-US" dirty="0" smtClean="0"/>
              <a:t>Question Words </a:t>
            </a:r>
            <a:r>
              <a:rPr lang="en-US" i="1" dirty="0" smtClean="0"/>
              <a:t>(with accents)</a:t>
            </a:r>
          </a:p>
          <a:p>
            <a:pPr lvl="1"/>
            <a:r>
              <a:rPr lang="en-US" dirty="0" smtClean="0"/>
              <a:t>Maps </a:t>
            </a:r>
            <a:r>
              <a:rPr lang="en-US" i="1" dirty="0" smtClean="0"/>
              <a:t>(spelling &amp; capitalization)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42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7429</TotalTime>
  <Words>199</Words>
  <Application>Microsoft Office PowerPoint</Application>
  <PresentationFormat>On-screen Show (4:3)</PresentationFormat>
  <Paragraphs>56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Me llamo __________    Clase 801 La fecha es el 19 de octubre del 2017</vt:lpstr>
      <vt:lpstr>The u→ue and o→ue verbs work the same way.</vt:lpstr>
      <vt:lpstr>Conjugacion de verbos de cambio radical</vt:lpstr>
      <vt:lpstr>PowerPoint Presentation</vt:lpstr>
      <vt:lpstr>PRACTICA EN GRUPO</vt:lpstr>
      <vt:lpstr>Tarea 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34</cp:revision>
  <dcterms:created xsi:type="dcterms:W3CDTF">2015-10-21T18:41:26Z</dcterms:created>
  <dcterms:modified xsi:type="dcterms:W3CDTF">2017-10-19T20:30:16Z</dcterms:modified>
</cp:coreProperties>
</file>